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B_0.xml" ContentType="application/vnd.ms-powerpoint.comments+xml"/>
  <Override PartName="/ppt/comments/modernComment_116_0.xml" ContentType="application/vnd.ms-powerpoint.comments+xml"/>
  <Override PartName="/ppt/revisionInfo.xml" ContentType="application/vnd.ms-powerpoint.revisioninfo+xml"/>
  <Override PartName="/ppt/changesInfos/changesInfo1.xml" ContentType="application/vnd.ms-powerpoint.changes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86" r:id="rId2"/>
    <p:sldId id="28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9" r:id="rId34"/>
    <p:sldId id="28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9E7EC-06AF-7617-68CD-3EF89333AE6A}" name="Void" initials="V" userId="Void" providerId="None"/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670F7-D0E8-486F-9FC8-013EFFF617F3}" v="1" dt="2022-11-13T07:53:15.693"/>
    <p1510:client id="{49FA36C0-4869-51EA-91D4-88309E9C2C26}" v="2" dt="2022-11-13T04:31:57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4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02D670F7-D0E8-486F-9FC8-013EFFF617F3}"/>
    <pc:docChg chg="">
      <pc:chgData name="Phan Thi Thu Hong (FE FPTU DN)" userId="S::hongptt11@fe.edu.vn::4d36b424-e1a9-4834-b8a6-b266a7cdd1c0" providerId="AD" clId="Web-{02D670F7-D0E8-486F-9FC8-013EFFF617F3}" dt="2022-11-13T07:53:15.693" v="0"/>
      <pc:docMkLst>
        <pc:docMk/>
      </pc:docMkLst>
      <pc:sldChg chg="addCm">
        <pc:chgData name="Phan Thi Thu Hong (FE FPTU DN)" userId="S::hongptt11@fe.edu.vn::4d36b424-e1a9-4834-b8a6-b266a7cdd1c0" providerId="AD" clId="Web-{02D670F7-D0E8-486F-9FC8-013EFFF617F3}" dt="2022-11-13T07:53:15.693" v="0"/>
        <pc:sldMkLst>
          <pc:docMk/>
          <pc:sldMk cId="0" sldId="278"/>
        </pc:sldMkLst>
      </pc:sldChg>
    </pc:docChg>
  </pc:docChgLst>
  <pc:docChgLst>
    <pc:chgData name="Phan Thi Thu Hong (FE FPTU DN)" userId="S::hongptt11@fe.edu.vn::4d36b424-e1a9-4834-b8a6-b266a7cdd1c0" providerId="AD" clId="Web-{49FA36C0-4869-51EA-91D4-88309E9C2C26}"/>
    <pc:docChg chg="mod">
      <pc:chgData name="Phan Thi Thu Hong (FE FPTU DN)" userId="S::hongptt11@fe.edu.vn::4d36b424-e1a9-4834-b8a6-b266a7cdd1c0" providerId="AD" clId="Web-{49FA36C0-4869-51EA-91D4-88309E9C2C26}" dt="2022-11-13T04:31:57.822" v="1"/>
      <pc:docMkLst>
        <pc:docMk/>
      </pc:docMkLst>
      <pc:sldChg chg="addCm">
        <pc:chgData name="Phan Thi Thu Hong (FE FPTU DN)" userId="S::hongptt11@fe.edu.vn::4d36b424-e1a9-4834-b8a6-b266a7cdd1c0" providerId="AD" clId="Web-{49FA36C0-4869-51EA-91D4-88309E9C2C26}" dt="2022-11-13T04:31:57.822" v="1"/>
        <pc:sldMkLst>
          <pc:docMk/>
          <pc:sldMk cId="0" sldId="267"/>
        </pc:sldMkLst>
      </pc:sldChg>
    </pc:docChg>
  </pc:docChgLst>
</pc:chgInfo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1184B6-AC3C-4F5D-83E0-9F326CD67CA7}" authorId="{F2615FEF-C003-BDE4-A30D-DBA9560B8F91}" created="2022-11-13T04:31:57.822">
    <pc:sldMkLst xmlns:pc="http://schemas.microsoft.com/office/powerpoint/2013/main/command">
      <pc:docMk/>
      <pc:sldMk cId="0" sldId="267"/>
    </pc:sldMkLst>
    <p188:txBody>
      <a:bodyPr/>
      <a:lstStyle/>
      <a:p>
        <a:r>
          <a:rPr lang="vi-VN"/>
          <a:t>Thêm tiêu đề mỗi lần chuyển phần mới</a:t>
        </a:r>
      </a:p>
    </p188:txBody>
  </p188:cm>
  <p188:cm id="{2B03601D-5B55-43CC-8CEB-FF59C9E82ED4}" authorId="{4269E7EC-06AF-7617-68CD-3EF89333AE6A}" created="2022-11-23T09:04:07.267">
    <pc:sldMkLst xmlns:pc="http://schemas.microsoft.com/office/powerpoint/2013/main/command">
      <pc:docMk/>
      <pc:sldMk cId="0" sldId="267"/>
    </pc:sldMkLst>
    <p188:txBody>
      <a:bodyPr/>
      <a:lstStyle/>
      <a:p>
        <a:r>
          <a:rPr lang="en-US"/>
          <a:t>Đã sửa</a:t>
        </a:r>
      </a:p>
    </p188:txBody>
  </p188:cm>
</p188:cmLst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A50BB9-8DF4-4DAE-A4FC-0F464906432E}" authorId="{F2615FEF-C003-BDE4-A30D-DBA9560B8F91}" created="2022-11-13T07:53:15.693">
    <pc:sldMkLst xmlns:pc="http://schemas.microsoft.com/office/powerpoint/2013/main/command">
      <pc:docMk/>
      <pc:sldMk cId="0" sldId="278"/>
    </pc:sldMkLst>
    <p188:txBody>
      <a:bodyPr/>
      <a:lstStyle/>
      <a:p>
        <a:r>
          <a:rPr lang="vi-VN"/>
          <a:t>NÊn thêm tiêu đề cho phần mới</a:t>
        </a:r>
      </a:p>
    </p188:txBody>
  </p188:cm>
  <p188:cm id="{B718C7C2-41E5-415A-B383-A5C30C7A3C32}" authorId="{4269E7EC-06AF-7617-68CD-3EF89333AE6A}" created="2022-11-23T09:05:30.580">
    <pc:sldMkLst xmlns:pc="http://schemas.microsoft.com/office/powerpoint/2013/main/command">
      <pc:docMk/>
      <pc:sldMk cId="0" sldId="278"/>
    </pc:sldMkLst>
    <p188:txBody>
      <a:bodyPr/>
      <a:lstStyle/>
      <a:p>
        <a:r>
          <a:rPr lang="en-US"/>
          <a:t>Đã sửa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06c35094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06c35094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523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06c3509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06c3509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06c35094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06c35094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06c3509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06c3509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06c350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06c350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06c350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06c3509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06c3509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06c35094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06c3509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06c3509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06c3509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06c3509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06c35094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06c35094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06c35094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06c35094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06c350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06c350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06c3509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06c3509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06c3509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06c35094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06c35094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706c35094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06c35094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06c35094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06c35094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06c35094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06c35094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706c35094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06c35094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06c35094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06c35094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706c35094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06c35094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06c35094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06c35094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06c35094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06c3509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06c3509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06c35094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06c35094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06c35094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06c35094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06c35094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06c35094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06c35094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06c35094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06c35094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06c35094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06c3509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06c35094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06c35094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06c35094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06c35094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06c35094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6_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Introduction </a:t>
            </a:r>
            <a:r>
              <a:rPr lang="en-US" sz="4400" b="1" dirty="0"/>
              <a:t>to Supervised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60499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How Does Machine Learning Work?</a:t>
            </a:r>
            <a:endParaRPr sz="3000" b="1"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929550" y="2449875"/>
            <a:ext cx="7373100" cy="23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x: Input.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>
                <a:solidFill>
                  <a:schemeClr val="dk1"/>
                </a:solidFill>
              </a:rPr>
              <a:t>: Output (values predicted by the model).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f(.): Prediction function that generates predictions from x and </a:t>
            </a:r>
            <a:r>
              <a:rPr lang="vi" sz="2000">
                <a:solidFill>
                  <a:schemeClr val="dk1"/>
                </a:solidFill>
              </a:rPr>
              <a:t>𝛀</a:t>
            </a:r>
            <a:r>
              <a:rPr lang="vi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929550" y="1060388"/>
            <a:ext cx="682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rgbClr val="050400"/>
                </a:solidFill>
              </a:rPr>
              <a:t>ML Framework</a:t>
            </a:r>
            <a:r>
              <a:rPr lang="vi" sz="1600">
                <a:solidFill>
                  <a:srgbClr val="050400"/>
                </a:solidFill>
              </a:rPr>
              <a:t> (applies to Supervised Machine Learning Models):</a:t>
            </a:r>
            <a:endParaRPr sz="1600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11272" t="32091" r="61030" b="54727"/>
          <a:stretch/>
        </p:blipFill>
        <p:spPr>
          <a:xfrm>
            <a:off x="2623067" y="1435000"/>
            <a:ext cx="2821559" cy="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Framework</a:t>
            </a:r>
            <a:endParaRPr sz="3000" b="1" dirty="0"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l="1454" t="24641" r="1609" b="3724"/>
          <a:stretch/>
        </p:blipFill>
        <p:spPr>
          <a:xfrm>
            <a:off x="504325" y="1281650"/>
            <a:ext cx="8224950" cy="3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How Does Machine Learning Work?</a:t>
            </a:r>
            <a:endParaRPr sz="3000" b="1" dirty="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929550" y="2268100"/>
            <a:ext cx="74364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x: Input.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y</a:t>
            </a:r>
            <a:r>
              <a:rPr lang="vi" sz="1600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: Output (values predicted by the model).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f(.): Prediction function that generates predictions from x and </a:t>
            </a:r>
            <a:r>
              <a:rPr lang="vi">
                <a:solidFill>
                  <a:schemeClr val="dk1"/>
                </a:solidFill>
              </a:rPr>
              <a:t>𝛀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60500"/>
                </a:solidFill>
              </a:rPr>
              <a:t>J(y, y</a:t>
            </a:r>
            <a:r>
              <a:rPr lang="vi" sz="1600" baseline="-25000">
                <a:solidFill>
                  <a:srgbClr val="060500"/>
                </a:solidFill>
              </a:rPr>
              <a:t>p</a:t>
            </a:r>
            <a:r>
              <a:rPr lang="vi" sz="1600">
                <a:solidFill>
                  <a:srgbClr val="060500"/>
                </a:solidFill>
              </a:rPr>
              <a:t>): Loss</a:t>
            </a:r>
            <a:endParaRPr sz="16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Most ML models define a quantitative score for how "good" our predictions are.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Typically measures how close our predictions are to the true values.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929550" y="1060388"/>
            <a:ext cx="682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rgbClr val="050400"/>
                </a:solidFill>
              </a:rPr>
              <a:t>ML Framework</a:t>
            </a:r>
            <a:r>
              <a:rPr lang="vi" sz="1600">
                <a:solidFill>
                  <a:srgbClr val="050400"/>
                </a:solidFill>
              </a:rPr>
              <a:t> (applies to Supervised Machine Learning Models):</a:t>
            </a:r>
            <a:endParaRPr sz="1600"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1272" t="32091" r="61030" b="54727"/>
          <a:stretch/>
        </p:blipFill>
        <p:spPr>
          <a:xfrm>
            <a:off x="2623067" y="1435000"/>
            <a:ext cx="2821559" cy="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How Does Machine Learning Work?</a:t>
            </a:r>
            <a:endParaRPr sz="3000" b="1"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850500" y="2268000"/>
            <a:ext cx="79818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x: Input.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y</a:t>
            </a:r>
            <a:r>
              <a:rPr lang="vi" sz="1600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: Output (values predicted by the model).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f(.): Prediction function that generates predictions from x and </a:t>
            </a:r>
            <a:r>
              <a:rPr lang="vi">
                <a:solidFill>
                  <a:schemeClr val="dk1"/>
                </a:solidFill>
              </a:rPr>
              <a:t>𝛀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60500"/>
                </a:solidFill>
              </a:rPr>
              <a:t>J(y, y</a:t>
            </a:r>
            <a:r>
              <a:rPr lang="vi" sz="1600" baseline="-25000">
                <a:solidFill>
                  <a:srgbClr val="060500"/>
                </a:solidFill>
              </a:rPr>
              <a:t>p</a:t>
            </a:r>
            <a:r>
              <a:rPr lang="vi" sz="1600">
                <a:solidFill>
                  <a:srgbClr val="060500"/>
                </a:solidFill>
              </a:rPr>
              <a:t>): Loss</a:t>
            </a:r>
            <a:endParaRPr sz="16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605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Update rule</a:t>
            </a:r>
            <a:r>
              <a:rPr lang="vi" sz="1600">
                <a:solidFill>
                  <a:schemeClr val="dk1"/>
                </a:solidFill>
              </a:rPr>
              <a:t>: using features x and outcome y, choose parameters </a:t>
            </a:r>
            <a:r>
              <a:rPr lang="vi">
                <a:solidFill>
                  <a:schemeClr val="dk1"/>
                </a:solidFill>
              </a:rPr>
              <a:t>𝛀</a:t>
            </a:r>
            <a:r>
              <a:rPr lang="vi" sz="1600">
                <a:solidFill>
                  <a:schemeClr val="dk1"/>
                </a:solidFill>
              </a:rPr>
              <a:t> to minimize loss J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929550" y="1060388"/>
            <a:ext cx="682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rgbClr val="050400"/>
                </a:solidFill>
              </a:rPr>
              <a:t>ML Framework</a:t>
            </a:r>
            <a:r>
              <a:rPr lang="vi" sz="1600">
                <a:solidFill>
                  <a:srgbClr val="050400"/>
                </a:solidFill>
              </a:rPr>
              <a:t> (applies to Supervised Machine Learning Models):</a:t>
            </a:r>
            <a:endParaRPr sz="1600"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l="11272" t="32091" r="61030" b="54727"/>
          <a:stretch/>
        </p:blipFill>
        <p:spPr>
          <a:xfrm>
            <a:off x="2623067" y="1435000"/>
            <a:ext cx="2821559" cy="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1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100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+mj-lt"/>
              </a:rPr>
              <a:t>Supervised Machine Learning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vi" sz="2700" dirty="0"/>
              <a:t>Learning Goals</a:t>
            </a:r>
            <a:endParaRPr sz="2700" dirty="0"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966725" y="1907822"/>
            <a:ext cx="7865700" cy="2661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we will cover: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Machine Learning Objectives: interpretation and prediction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Examples of Machine Learning applications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" dirty="0">
                <a:solidFill>
                  <a:schemeClr val="dk1"/>
                </a:solidFill>
              </a:rPr>
              <a:t>\</a:t>
            </a: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The Machine Learning Framework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Interpretation and Prediction</a:t>
            </a:r>
            <a:endParaRPr sz="3000" b="1"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48725" y="991500"/>
            <a:ext cx="8911200" cy="4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>
                <a:solidFill>
                  <a:srgbClr val="0E0D00"/>
                </a:solidFill>
              </a:rPr>
              <a:t>Interpretation</a:t>
            </a:r>
            <a:r>
              <a:rPr lang="vi" sz="1600">
                <a:solidFill>
                  <a:srgbClr val="0E0D00"/>
                </a:solidFill>
              </a:rPr>
              <a:t>: 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E0D00"/>
                </a:solidFill>
              </a:rPr>
              <a:t>- In some cases, the primary objective is to train a model to find insights from the data. 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E0D00"/>
                </a:solidFill>
              </a:rPr>
              <a:t>- In Y</a:t>
            </a:r>
            <a:r>
              <a:rPr lang="vi" baseline="-25000">
                <a:solidFill>
                  <a:srgbClr val="0E0D00"/>
                </a:solidFill>
              </a:rPr>
              <a:t>p</a:t>
            </a:r>
            <a:r>
              <a:rPr lang="vi" sz="1600">
                <a:solidFill>
                  <a:srgbClr val="0E0D00"/>
                </a:solidFill>
              </a:rPr>
              <a:t> = f(</a:t>
            </a:r>
            <a:r>
              <a:rPr lang="vi">
                <a:solidFill>
                  <a:srgbClr val="0E0D00"/>
                </a:solidFill>
              </a:rPr>
              <a:t>𝝮, x</a:t>
            </a:r>
            <a:r>
              <a:rPr lang="vi" sz="1600">
                <a:solidFill>
                  <a:srgbClr val="0E0D00"/>
                </a:solidFill>
              </a:rPr>
              <a:t>), the</a:t>
            </a:r>
            <a:r>
              <a:rPr lang="vi" sz="1600" b="1">
                <a:solidFill>
                  <a:srgbClr val="0E0D00"/>
                </a:solidFill>
              </a:rPr>
              <a:t> interpretation approach</a:t>
            </a:r>
            <a:r>
              <a:rPr lang="vi" sz="1600">
                <a:solidFill>
                  <a:srgbClr val="0E0D00"/>
                </a:solidFill>
              </a:rPr>
              <a:t> uses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rgbClr val="0E0D00"/>
                </a:solidFill>
              </a:rPr>
              <a:t> to give us insight into a system. 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E0D00"/>
                </a:solidFill>
              </a:rPr>
              <a:t>- Common workflow: 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E0D00"/>
                </a:solidFill>
              </a:rPr>
              <a:t>   • </a:t>
            </a:r>
            <a:r>
              <a:rPr lang="vi" sz="1600" b="1">
                <a:solidFill>
                  <a:srgbClr val="0E0D00"/>
                </a:solidFill>
              </a:rPr>
              <a:t>Gather</a:t>
            </a:r>
            <a:r>
              <a:rPr lang="vi" sz="1600">
                <a:solidFill>
                  <a:srgbClr val="0E0D00"/>
                </a:solidFill>
              </a:rPr>
              <a:t> x,y; </a:t>
            </a:r>
            <a:r>
              <a:rPr lang="vi" sz="1600" b="1">
                <a:solidFill>
                  <a:srgbClr val="0E0D00"/>
                </a:solidFill>
              </a:rPr>
              <a:t>Train</a:t>
            </a:r>
            <a:r>
              <a:rPr lang="vi" sz="1600">
                <a:solidFill>
                  <a:srgbClr val="0E0D00"/>
                </a:solidFill>
              </a:rPr>
              <a:t> model by finding the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rgbClr val="0E0D00"/>
                </a:solidFill>
              </a:rPr>
              <a:t> that gives the best prediction Y</a:t>
            </a:r>
            <a:r>
              <a:rPr lang="vi" baseline="-25000">
                <a:solidFill>
                  <a:srgbClr val="0E0D00"/>
                </a:solidFill>
              </a:rPr>
              <a:t>p</a:t>
            </a:r>
            <a:r>
              <a:rPr lang="vi" sz="1600">
                <a:solidFill>
                  <a:srgbClr val="0E0D00"/>
                </a:solidFill>
              </a:rPr>
              <a:t> = f(</a:t>
            </a:r>
            <a:r>
              <a:rPr lang="vi">
                <a:solidFill>
                  <a:srgbClr val="0E0D00"/>
                </a:solidFill>
              </a:rPr>
              <a:t>𝝮, x</a:t>
            </a:r>
            <a:r>
              <a:rPr lang="vi" sz="1600">
                <a:solidFill>
                  <a:srgbClr val="0E0D00"/>
                </a:solidFill>
              </a:rPr>
              <a:t>).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   • </a:t>
            </a:r>
            <a:r>
              <a:rPr lang="vi" sz="1600" b="1">
                <a:solidFill>
                  <a:schemeClr val="dk1"/>
                </a:solidFill>
              </a:rPr>
              <a:t>Focus on</a:t>
            </a:r>
            <a:r>
              <a:rPr lang="vi" sz="1600">
                <a:solidFill>
                  <a:schemeClr val="dk1"/>
                </a:solidFill>
              </a:rPr>
              <a:t>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chemeClr val="dk1"/>
                </a:solidFill>
              </a:rPr>
              <a:t> (rather than </a:t>
            </a:r>
            <a:r>
              <a:rPr lang="vi" sz="1600">
                <a:solidFill>
                  <a:srgbClr val="0E0D00"/>
                </a:solidFill>
              </a:rPr>
              <a:t>Y</a:t>
            </a:r>
            <a:r>
              <a:rPr lang="vi" baseline="-25000">
                <a:solidFill>
                  <a:srgbClr val="0E0D00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) to generate insights.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70600"/>
                </a:solidFill>
              </a:rPr>
              <a:t>- Example interpretation exercises:</a:t>
            </a:r>
            <a:endParaRPr sz="1600">
              <a:solidFill>
                <a:srgbClr val="0706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70600"/>
                </a:solidFill>
              </a:rPr>
              <a:t>   • x = customer demographics, y = sales data; examine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rgbClr val="070600"/>
                </a:solidFill>
              </a:rPr>
              <a:t> to understand loyalty by segment </a:t>
            </a:r>
            <a:endParaRPr sz="1600">
              <a:solidFill>
                <a:srgbClr val="0706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70600"/>
                </a:solidFill>
              </a:rPr>
              <a:t>   • x = car safety features, y = traffic accidents; examine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rgbClr val="070600"/>
                </a:solidFill>
              </a:rPr>
              <a:t> to understand what makes cars safer</a:t>
            </a:r>
            <a:endParaRPr sz="1600">
              <a:solidFill>
                <a:srgbClr val="0706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70600"/>
                </a:solidFill>
              </a:rPr>
              <a:t>   • </a:t>
            </a:r>
            <a:r>
              <a:rPr lang="vi" sz="1600">
                <a:solidFill>
                  <a:srgbClr val="1C1B00"/>
                </a:solidFill>
              </a:rPr>
              <a:t>x = marketing budget, y = movie revenue; examine </a:t>
            </a:r>
            <a:r>
              <a:rPr lang="vi">
                <a:solidFill>
                  <a:srgbClr val="0E0D00"/>
                </a:solidFill>
              </a:rPr>
              <a:t>𝝮</a:t>
            </a:r>
            <a:r>
              <a:rPr lang="vi" sz="1600">
                <a:solidFill>
                  <a:srgbClr val="1C1B00"/>
                </a:solidFill>
              </a:rPr>
              <a:t> to understand marketing effectiveness</a:t>
            </a: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Interpretation and Prediction</a:t>
            </a:r>
            <a:endParaRPr sz="3000" b="1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35475" y="1152475"/>
            <a:ext cx="87255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b="1">
                <a:solidFill>
                  <a:schemeClr val="dk1"/>
                </a:solidFill>
              </a:rPr>
              <a:t>Prediction: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In some cases, the primary objective is to make the best prediction.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In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= f(</a:t>
            </a:r>
            <a:r>
              <a:rPr lang="vi">
                <a:solidFill>
                  <a:schemeClr val="dk1"/>
                </a:solidFill>
              </a:rPr>
              <a:t>𝝮, x</a:t>
            </a:r>
            <a:r>
              <a:rPr lang="vi" sz="1600">
                <a:solidFill>
                  <a:schemeClr val="dk1"/>
                </a:solidFill>
              </a:rPr>
              <a:t>), the </a:t>
            </a:r>
            <a:r>
              <a:rPr lang="vi" sz="1600" b="1">
                <a:solidFill>
                  <a:schemeClr val="dk1"/>
                </a:solidFill>
              </a:rPr>
              <a:t>prediction approach</a:t>
            </a:r>
            <a:r>
              <a:rPr lang="vi" sz="1600">
                <a:solidFill>
                  <a:schemeClr val="dk1"/>
                </a:solidFill>
              </a:rPr>
              <a:t> compares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 with y.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The focus is on </a:t>
            </a:r>
            <a:r>
              <a:rPr lang="vi" sz="1600" b="1">
                <a:solidFill>
                  <a:schemeClr val="dk1"/>
                </a:solidFill>
              </a:rPr>
              <a:t>performance metrics</a:t>
            </a:r>
            <a:r>
              <a:rPr lang="vi" sz="1600">
                <a:solidFill>
                  <a:schemeClr val="dk1"/>
                </a:solidFill>
              </a:rPr>
              <a:t>, which measure the quality of the model's predictions.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   • </a:t>
            </a:r>
            <a:r>
              <a:rPr lang="vi" sz="1600" b="1">
                <a:solidFill>
                  <a:schemeClr val="dk1"/>
                </a:solidFill>
              </a:rPr>
              <a:t>Performance metrics</a:t>
            </a:r>
            <a:r>
              <a:rPr lang="vi" sz="1600">
                <a:solidFill>
                  <a:schemeClr val="dk1"/>
                </a:solidFill>
              </a:rPr>
              <a:t> usually involve some measure of closeness between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with y.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   • Without focusing on interpretability, we risk having a Black-box model.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Example prediction exercises: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   • x = customer purchase history , y = customer churn; focus on predicting customer churn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   • x = financial information, y = flagged default/non-default; focus on predicting loan default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   • x = purchase history, y = next purchase; focus on predicting the next purchase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32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Example: Regression with Housing Data</a:t>
            </a:r>
            <a:endParaRPr sz="3000" b="1"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893775"/>
            <a:ext cx="4584000" cy="42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In this course, we will examine housing datasets.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Here, our target is the </a:t>
            </a:r>
            <a:r>
              <a:rPr lang="vi" sz="1600" b="1">
                <a:solidFill>
                  <a:schemeClr val="dk1"/>
                </a:solidFill>
              </a:rPr>
              <a:t>price</a:t>
            </a:r>
            <a:r>
              <a:rPr lang="vi" sz="1600">
                <a:solidFill>
                  <a:schemeClr val="dk1"/>
                </a:solidFill>
              </a:rPr>
              <a:t> of housing, and our features include characteristics about the house and area.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Suppose we fit our model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= f(</a:t>
            </a:r>
            <a:r>
              <a:rPr lang="vi">
                <a:solidFill>
                  <a:schemeClr val="dk1"/>
                </a:solidFill>
              </a:rPr>
              <a:t>𝝮, x</a:t>
            </a:r>
            <a:r>
              <a:rPr lang="vi" sz="1600">
                <a:solidFill>
                  <a:schemeClr val="dk1"/>
                </a:solidFill>
              </a:rPr>
              <a:t>), based on data on housing sales in Ames, Iowa, and obtain estimates of parameters </a:t>
            </a:r>
            <a:r>
              <a:rPr lang="vi">
                <a:solidFill>
                  <a:schemeClr val="dk1"/>
                </a:solidFill>
              </a:rPr>
              <a:t>𝝮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These parameters represent coefficients relating the features x with expected target values.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We can </a:t>
            </a:r>
            <a:r>
              <a:rPr lang="vi" sz="1600" b="1">
                <a:solidFill>
                  <a:schemeClr val="dk1"/>
                </a:solidFill>
              </a:rPr>
              <a:t>interpret</a:t>
            </a:r>
            <a:r>
              <a:rPr lang="vi" sz="1600">
                <a:solidFill>
                  <a:schemeClr val="dk1"/>
                </a:solidFill>
              </a:rPr>
              <a:t> our results to learn about </a:t>
            </a:r>
            <a:r>
              <a:rPr lang="vi" sz="1600" b="1">
                <a:solidFill>
                  <a:schemeClr val="dk1"/>
                </a:solidFill>
              </a:rPr>
              <a:t>feature importance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l="56683" t="48424"/>
          <a:stretch/>
        </p:blipFill>
        <p:spPr>
          <a:xfrm>
            <a:off x="4973750" y="2322750"/>
            <a:ext cx="4021525" cy="2690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Housing Data: Regression Interpretation</a:t>
            </a:r>
            <a:endParaRPr sz="3000" b="1"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386050" y="1296875"/>
            <a:ext cx="232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Regression </a:t>
            </a:r>
            <a:r>
              <a:rPr lang="vi" b="1">
                <a:solidFill>
                  <a:schemeClr val="dk1"/>
                </a:solidFill>
              </a:rPr>
              <a:t>Interpretation</a:t>
            </a:r>
            <a:r>
              <a:rPr lang="vi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Examining results from regression of housing sale prices in Ames, lowa.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Which features are </a:t>
            </a:r>
            <a:r>
              <a:rPr lang="vi" b="1">
                <a:solidFill>
                  <a:schemeClr val="dk1"/>
                </a:solidFill>
              </a:rPr>
              <a:t>most</a:t>
            </a:r>
            <a:r>
              <a:rPr lang="vi">
                <a:solidFill>
                  <a:schemeClr val="dk1"/>
                </a:solidFill>
              </a:rPr>
              <a:t> important?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l="26086" t="21773" r="1612" b="8882"/>
          <a:stretch/>
        </p:blipFill>
        <p:spPr>
          <a:xfrm>
            <a:off x="2714361" y="1222525"/>
            <a:ext cx="633878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32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Example: Regression with Housing Data</a:t>
            </a:r>
            <a:endParaRPr sz="3000" b="1"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177425"/>
            <a:ext cx="4584000" cy="3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Here, our target is the </a:t>
            </a:r>
            <a:r>
              <a:rPr lang="vi" sz="1600" b="1">
                <a:solidFill>
                  <a:schemeClr val="dk1"/>
                </a:solidFill>
              </a:rPr>
              <a:t>price</a:t>
            </a:r>
            <a:r>
              <a:rPr lang="vi" sz="1600">
                <a:solidFill>
                  <a:schemeClr val="dk1"/>
                </a:solidFill>
              </a:rPr>
              <a:t> of housing, and our features include characteristics about the house and area.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Suppose we fit our model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= f(</a:t>
            </a:r>
            <a:r>
              <a:rPr lang="vi">
                <a:solidFill>
                  <a:schemeClr val="dk1"/>
                </a:solidFill>
              </a:rPr>
              <a:t>𝝮, x</a:t>
            </a:r>
            <a:r>
              <a:rPr lang="vi" sz="1600">
                <a:solidFill>
                  <a:schemeClr val="dk1"/>
                </a:solidFill>
              </a:rPr>
              <a:t>), based on data on housing sales in Ames, Iowa, and obtain estimates of parameters </a:t>
            </a:r>
            <a:r>
              <a:rPr lang="vi">
                <a:solidFill>
                  <a:schemeClr val="dk1"/>
                </a:solidFill>
              </a:rPr>
              <a:t>𝝮</a:t>
            </a:r>
            <a:r>
              <a:rPr lang="vi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Our primary aim may be </a:t>
            </a:r>
            <a:r>
              <a:rPr lang="vi" sz="1600" b="1">
                <a:solidFill>
                  <a:schemeClr val="dk1"/>
                </a:solidFill>
              </a:rPr>
              <a:t>prediction</a:t>
            </a:r>
            <a:r>
              <a:rPr lang="vi" sz="1600">
                <a:solidFill>
                  <a:schemeClr val="dk1"/>
                </a:solidFill>
              </a:rPr>
              <a:t>, in which case we are more focused on </a:t>
            </a:r>
            <a:r>
              <a:rPr lang="vi" sz="1600" b="1">
                <a:solidFill>
                  <a:schemeClr val="dk1"/>
                </a:solidFill>
              </a:rPr>
              <a:t>generating</a:t>
            </a:r>
            <a:r>
              <a:rPr lang="vi" sz="1600">
                <a:solidFill>
                  <a:schemeClr val="dk1"/>
                </a:solidFill>
              </a:rPr>
              <a:t> values for Y</a:t>
            </a:r>
            <a:r>
              <a:rPr lang="vi" baseline="-25000">
                <a:solidFill>
                  <a:schemeClr val="dk1"/>
                </a:solidFill>
              </a:rPr>
              <a:t>p</a:t>
            </a:r>
            <a:r>
              <a:rPr lang="vi" sz="1600">
                <a:solidFill>
                  <a:schemeClr val="dk1"/>
                </a:solidFill>
              </a:rPr>
              <a:t> than in interpreting parameters.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l="56683" t="48424"/>
          <a:stretch/>
        </p:blipFill>
        <p:spPr>
          <a:xfrm>
            <a:off x="4973750" y="2322750"/>
            <a:ext cx="4021525" cy="2690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</a:t>
            </a:r>
            <a:r>
              <a:rPr lang="en-US" sz="3000" b="1" dirty="0" smtClean="0"/>
              <a:t>Goals</a:t>
            </a:r>
            <a:endParaRPr sz="3000" b="1" dirty="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780825" y="1338550"/>
            <a:ext cx="6705000" cy="24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30200"/>
                </a:solidFill>
              </a:rPr>
              <a:t>In this section, </a:t>
            </a:r>
            <a:r>
              <a:rPr lang="vi" sz="2000" dirty="0" smtClean="0">
                <a:solidFill>
                  <a:srgbClr val="030200"/>
                </a:solidFill>
              </a:rPr>
              <a:t>we</a:t>
            </a:r>
            <a:r>
              <a:rPr lang="en-US" sz="2000" dirty="0" smtClean="0">
                <a:solidFill>
                  <a:srgbClr val="030200"/>
                </a:solidFill>
              </a:rPr>
              <a:t> will</a:t>
            </a:r>
            <a:r>
              <a:rPr lang="vi" sz="2000" smtClean="0">
                <a:solidFill>
                  <a:srgbClr val="030200"/>
                </a:solidFill>
              </a:rPr>
              <a:t> discuss:</a:t>
            </a:r>
            <a:endParaRPr sz="2000" dirty="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90800"/>
                </a:solidFill>
              </a:rPr>
              <a:t>- Types of Supervised Learning</a:t>
            </a:r>
            <a:endParaRPr sz="2000" dirty="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- Examples of Regression and Classification Problems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vi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vi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66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Housing Data: Regression Prediction</a:t>
            </a:r>
            <a:endParaRPr sz="3000" b="1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09000" y="1412925"/>
            <a:ext cx="24417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Prediction</a:t>
            </a:r>
            <a:r>
              <a:rPr lang="vi">
                <a:solidFill>
                  <a:schemeClr val="dk1"/>
                </a:solidFill>
              </a:rPr>
              <a:t> using Regression Example: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Use characteristics to predict unknown sale prices, focusing on how accurately we are able to predict.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l="27699" t="24066" r="800" b="1721"/>
          <a:stretch/>
        </p:blipFill>
        <p:spPr>
          <a:xfrm>
            <a:off x="2925075" y="1214938"/>
            <a:ext cx="6089100" cy="35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Example: Customer Churn</a:t>
            </a:r>
            <a:endParaRPr sz="3000" b="1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594900" y="1425300"/>
            <a:ext cx="8043600" cy="31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D0C00"/>
                </a:solidFill>
              </a:rPr>
              <a:t>Customer </a:t>
            </a:r>
            <a:r>
              <a:rPr lang="vi" sz="1600" b="1">
                <a:solidFill>
                  <a:srgbClr val="0D0C00"/>
                </a:solidFill>
              </a:rPr>
              <a:t>churn</a:t>
            </a:r>
            <a:r>
              <a:rPr lang="vi" sz="1600">
                <a:solidFill>
                  <a:srgbClr val="0D0C00"/>
                </a:solidFill>
              </a:rPr>
              <a:t> occurs when a customer leaves a company.</a:t>
            </a:r>
            <a:endParaRPr sz="1600">
              <a:solidFill>
                <a:srgbClr val="0D0C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D0C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E0D00"/>
                </a:solidFill>
              </a:rPr>
              <a:t>Data related to churn may include a target variable for whether or not the customer left, as well as information on customer characteristics.</a:t>
            </a:r>
            <a:endParaRPr sz="16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E0D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F0E00"/>
                </a:solidFill>
              </a:rPr>
              <a:t>Here, we may be interested in both: </a:t>
            </a:r>
            <a:endParaRPr sz="1600">
              <a:solidFill>
                <a:srgbClr val="0F0E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F0E00"/>
                </a:solidFill>
              </a:rPr>
              <a:t>- </a:t>
            </a:r>
            <a:r>
              <a:rPr lang="vi" sz="1600" b="1">
                <a:solidFill>
                  <a:srgbClr val="0F0E00"/>
                </a:solidFill>
              </a:rPr>
              <a:t>Interpretation</a:t>
            </a:r>
            <a:r>
              <a:rPr lang="vi" sz="1600">
                <a:solidFill>
                  <a:srgbClr val="0F0E00"/>
                </a:solidFill>
              </a:rPr>
              <a:t>: understanding factors that may lead to customers leaving. </a:t>
            </a:r>
            <a:endParaRPr sz="1600">
              <a:solidFill>
                <a:srgbClr val="0F0E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rgbClr val="0F0E00"/>
                </a:solidFill>
              </a:rPr>
              <a:t>- </a:t>
            </a:r>
            <a:r>
              <a:rPr lang="vi" sz="1600" b="1">
                <a:solidFill>
                  <a:srgbClr val="0F0E00"/>
                </a:solidFill>
              </a:rPr>
              <a:t>Prediction</a:t>
            </a:r>
            <a:r>
              <a:rPr lang="vi" sz="1600">
                <a:solidFill>
                  <a:srgbClr val="0F0E00"/>
                </a:solidFill>
              </a:rPr>
              <a:t>: estimating how long customers are likely to stay can help us understand</a:t>
            </a:r>
            <a:endParaRPr sz="1600">
              <a:solidFill>
                <a:srgbClr val="0F0E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1600">
                <a:solidFill>
                  <a:srgbClr val="0F0E00"/>
                </a:solidFill>
              </a:rPr>
              <a:t>  how many we still need to support, and how valuable they are to the company.</a:t>
            </a:r>
            <a:endParaRPr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Two Common Approaches</a:t>
            </a:r>
            <a:endParaRPr sz="3000" b="1" dirty="0"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743650" y="1375725"/>
            <a:ext cx="7572600" cy="3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Interpretation and prediction in Supervised Machine Learning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Majority of projects will call for a balance.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Interpretation can provide insight into improvements in prediction, and  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vice-versa.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Not all models will allow both: Supervised Machine Learning models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  provide varying levels of support for interpretation vs. prediction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ML Framework: Takeaways</a:t>
            </a:r>
            <a:endParaRPr sz="3000" b="1"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440250" y="1524450"/>
            <a:ext cx="8520600" cy="32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Machine Learning is the subset of Al that focuses on model building to support a goal of interpretation and/or prediction.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ML algorithms;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Use past experience to build a model that is useful for future experience.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Follow a general form: Y</a:t>
            </a:r>
            <a:r>
              <a:rPr lang="vi" sz="2000" baseline="-25000">
                <a:solidFill>
                  <a:schemeClr val="dk1"/>
                </a:solidFill>
              </a:rPr>
              <a:t>p</a:t>
            </a:r>
            <a:r>
              <a:rPr lang="vi" sz="2000">
                <a:solidFill>
                  <a:schemeClr val="dk1"/>
                </a:solidFill>
              </a:rPr>
              <a:t> = f(𝝮, x).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941950" y="1363325"/>
            <a:ext cx="7399200" cy="2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Machine Learning Objectives: interpretation and prediction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Examples of Machine Learning applications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00">
                <a:solidFill>
                  <a:schemeClr val="dk1"/>
                </a:solidFill>
              </a:rPr>
              <a:t>\</a:t>
            </a: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The Machine Learning Framework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24" y="1446193"/>
            <a:ext cx="8520600" cy="179091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Regression and Classification Examples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08613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  <a:buSzPts val="1100"/>
            </a:pPr>
            <a:r>
              <a:rPr lang="vi" sz="3200" b="1" dirty="0"/>
              <a:t>Learning Goals</a:t>
            </a:r>
            <a:r>
              <a:rPr lang="en-US" sz="3000" b="1" dirty="0"/>
              <a:t/>
            </a:r>
            <a:br>
              <a:rPr lang="en-US" sz="3000" b="1" dirty="0"/>
            </a:br>
            <a:endParaRPr sz="2700"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859847" y="2065866"/>
            <a:ext cx="6705000" cy="1977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30200"/>
                </a:solidFill>
              </a:rPr>
              <a:t>In this section, we will cover:</a:t>
            </a:r>
            <a:endParaRPr sz="2000" dirty="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rgbClr val="090800"/>
                </a:solidFill>
              </a:rPr>
              <a:t>- Types of Supervised Learning</a:t>
            </a:r>
            <a:endParaRPr sz="2000" dirty="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dirty="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- Examples of Regression and Classification Problems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Types of Supervised Learning</a:t>
            </a:r>
            <a:endParaRPr sz="3000" b="1" dirty="0"/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l="7728" t="21202" r="10142" b="47278"/>
          <a:stretch/>
        </p:blipFill>
        <p:spPr>
          <a:xfrm>
            <a:off x="264163" y="1642613"/>
            <a:ext cx="8615675" cy="18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Supervised Learning Overview</a:t>
            </a:r>
            <a:endParaRPr sz="3000" b="1" dirty="0"/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l="7410" t="25501" r="9979" b="9739"/>
          <a:stretch/>
        </p:blipFill>
        <p:spPr>
          <a:xfrm>
            <a:off x="403275" y="1207325"/>
            <a:ext cx="8337450" cy="36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Numeric Predicting: Movie Revenue</a:t>
            </a:r>
            <a:endParaRPr sz="3000" b="1" dirty="0"/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l="7567" t="26071" r="9822" b="9457"/>
          <a:stretch/>
        </p:blipFill>
        <p:spPr>
          <a:xfrm>
            <a:off x="437963" y="1232100"/>
            <a:ext cx="8268075" cy="3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Machine Learning?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904750" y="1239400"/>
            <a:ext cx="6928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Machine learning: is the process through which computers are said to "learn" and infer predictions from data.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26248" t="38970" r="27375" b="4869"/>
          <a:stretch/>
        </p:blipFill>
        <p:spPr>
          <a:xfrm>
            <a:off x="2364837" y="2279025"/>
            <a:ext cx="3844763" cy="26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Classification: Categorical Answers</a:t>
            </a:r>
            <a:endParaRPr sz="3000" b="1" dirty="0"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/>
          </a:blip>
          <a:srcRect l="7890" t="26935" r="9662" b="10029"/>
          <a:stretch/>
        </p:blipFill>
        <p:spPr>
          <a:xfrm>
            <a:off x="381100" y="1244500"/>
            <a:ext cx="8381800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Classification: Predicting Spam Emails</a:t>
            </a:r>
            <a:endParaRPr sz="3000" b="1" dirty="0"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l="7726" t="26360" r="9989" b="9454"/>
          <a:stretch/>
        </p:blipFill>
        <p:spPr>
          <a:xfrm>
            <a:off x="410825" y="1219700"/>
            <a:ext cx="8187800" cy="3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Needed for Classification?</a:t>
            </a:r>
            <a:endParaRPr sz="3000" b="1" dirty="0"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1"/>
          </p:nvPr>
        </p:nvSpPr>
        <p:spPr>
          <a:xfrm>
            <a:off x="718825" y="1363325"/>
            <a:ext cx="6581100" cy="32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Model data with: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Features that can be quantified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Labels that are known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Method to measure similarity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 to Supervised Machine Learning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types of supervised Machine Learning are: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Regression, in which the target variable is continuous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Classification, in which the target variable is categorical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build a classification model you need: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Features that can be quantified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labeled target or outcome variable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Method to measure similarity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3240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Recap</a:t>
            </a:r>
            <a:endParaRPr sz="3000" b="1" dirty="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780825" y="1338550"/>
            <a:ext cx="6705000" cy="24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30200"/>
                </a:solidFill>
              </a:rPr>
              <a:t>In this section, we discussed:</a:t>
            </a:r>
            <a:endParaRPr sz="200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302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90800"/>
                </a:solidFill>
              </a:rPr>
              <a:t>- Types of Supervised Learning</a:t>
            </a:r>
            <a:endParaRPr sz="20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rgbClr val="0908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Examples of Regression and Classification Problems</a:t>
            </a:r>
            <a:endParaRPr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3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in Context: AI</a:t>
            </a:r>
            <a:endParaRPr sz="3000" b="1" dirty="0"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2256" t="14613" r="31557" b="8022"/>
          <a:stretch/>
        </p:blipFill>
        <p:spPr>
          <a:xfrm>
            <a:off x="1549300" y="1053500"/>
            <a:ext cx="5767525" cy="37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in Context: AI</a:t>
            </a:r>
            <a:endParaRPr sz="3000" b="1" dirty="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2418" t="24356" r="2731" b="23208"/>
          <a:stretch/>
        </p:blipFill>
        <p:spPr>
          <a:xfrm>
            <a:off x="412675" y="1440238"/>
            <a:ext cx="8161275" cy="2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Model: A Learning Algorithm</a:t>
            </a:r>
            <a:endParaRPr sz="3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05150" y="1332450"/>
            <a:ext cx="77337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A </a:t>
            </a:r>
            <a:r>
              <a:rPr lang="vi" b="1">
                <a:solidFill>
                  <a:schemeClr val="dk1"/>
                </a:solidFill>
              </a:rPr>
              <a:t>model</a:t>
            </a:r>
            <a:r>
              <a:rPr lang="vi">
                <a:solidFill>
                  <a:schemeClr val="dk1"/>
                </a:solidFill>
              </a:rPr>
              <a:t> is a small thing that captures a larger thing.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A good model omits unimportant details while retaining what's important.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2419" t="46991" r="1932" b="3725"/>
          <a:stretch/>
        </p:blipFill>
        <p:spPr>
          <a:xfrm>
            <a:off x="484100" y="2418150"/>
            <a:ext cx="8029625" cy="23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Machine Learning in Our Daily Lives</a:t>
            </a:r>
            <a:endParaRPr sz="3000" b="1" dirty="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4995" t="24357" r="5309" b="12607"/>
          <a:stretch/>
        </p:blipFill>
        <p:spPr>
          <a:xfrm>
            <a:off x="561888" y="1492375"/>
            <a:ext cx="8020225" cy="31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Fit Parameters vs. Hyperparameters</a:t>
            </a:r>
            <a:endParaRPr sz="3000" b="1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841350" y="2189600"/>
            <a:ext cx="7461300" cy="2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Our framework estimates a relationship between the features and target: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- Here, </a:t>
            </a:r>
            <a:r>
              <a:rPr lang="vi" sz="2000">
                <a:solidFill>
                  <a:schemeClr val="dk1"/>
                </a:solidFill>
              </a:rPr>
              <a:t>𝛀</a:t>
            </a:r>
            <a:r>
              <a:rPr lang="vi" sz="1600">
                <a:solidFill>
                  <a:schemeClr val="dk1"/>
                </a:solidFill>
              </a:rPr>
              <a:t> (the </a:t>
            </a:r>
            <a:r>
              <a:rPr lang="vi" sz="1600" b="1">
                <a:solidFill>
                  <a:schemeClr val="dk1"/>
                </a:solidFill>
              </a:rPr>
              <a:t>Fit Parameters</a:t>
            </a:r>
            <a:r>
              <a:rPr lang="vi" sz="1600">
                <a:solidFill>
                  <a:schemeClr val="dk1"/>
                </a:solidFill>
              </a:rPr>
              <a:t>) involve aspects of the model we estimate (fit) using the data.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– To implement our approach, we make decisions regarding how to produce these estimates.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- These decisions lead to </a:t>
            </a:r>
            <a:r>
              <a:rPr lang="vi" sz="1600" b="1">
                <a:solidFill>
                  <a:schemeClr val="dk1"/>
                </a:solidFill>
              </a:rPr>
              <a:t>hyperparameters</a:t>
            </a:r>
            <a:r>
              <a:rPr lang="vi" sz="1600">
                <a:solidFill>
                  <a:schemeClr val="dk1"/>
                </a:solidFill>
              </a:rPr>
              <a:t>, that are an important part of the machine learning </a:t>
            </a:r>
            <a:r>
              <a:rPr lang="vi" sz="1600">
                <a:solidFill>
                  <a:srgbClr val="0A0900"/>
                </a:solidFill>
              </a:rPr>
              <a:t>workflow (though not explicit components of the model).</a:t>
            </a:r>
            <a:endParaRPr sz="1600"/>
          </a:p>
        </p:txBody>
      </p:sp>
      <p:sp>
        <p:nvSpPr>
          <p:cNvPr id="88" name="Google Shape;88;p18"/>
          <p:cNvSpPr txBox="1"/>
          <p:nvPr/>
        </p:nvSpPr>
        <p:spPr>
          <a:xfrm>
            <a:off x="929550" y="1060388"/>
            <a:ext cx="682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rgbClr val="050400"/>
                </a:solidFill>
              </a:rPr>
              <a:t>ML Framework</a:t>
            </a:r>
            <a:r>
              <a:rPr lang="vi" sz="1600">
                <a:solidFill>
                  <a:srgbClr val="050400"/>
                </a:solidFill>
              </a:rPr>
              <a:t> (applies to Supervised Machine Learning Models):</a:t>
            </a:r>
            <a:endParaRPr sz="16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11272" t="32091" r="61030" b="54727"/>
          <a:stretch/>
        </p:blipFill>
        <p:spPr>
          <a:xfrm>
            <a:off x="2623067" y="1435000"/>
            <a:ext cx="2821559" cy="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Machine Learning Framework</a:t>
            </a:r>
            <a:endParaRPr sz="3000" b="1" dirty="0"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929550" y="2449875"/>
            <a:ext cx="7373100" cy="23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Two main modeling approaches: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Regression</a:t>
            </a:r>
            <a:r>
              <a:rPr lang="vi">
                <a:solidFill>
                  <a:schemeClr val="dk1"/>
                </a:solidFill>
              </a:rPr>
              <a:t>: y is numeric.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E.g.: stock price, box office revenue, location (x,y coordinates).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- </a:t>
            </a:r>
            <a:r>
              <a:rPr lang="vi" b="1">
                <a:solidFill>
                  <a:schemeClr val="dk1"/>
                </a:solidFill>
              </a:rPr>
              <a:t>Classification</a:t>
            </a:r>
            <a:r>
              <a:rPr lang="vi">
                <a:solidFill>
                  <a:schemeClr val="dk1"/>
                </a:solidFill>
              </a:rPr>
              <a:t>: y is categorical.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E.g.: face recognition customer churn, which word comes next.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929550" y="1060388"/>
            <a:ext cx="682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1600" b="1">
                <a:solidFill>
                  <a:srgbClr val="050400"/>
                </a:solidFill>
              </a:rPr>
              <a:t>ML Framework</a:t>
            </a:r>
            <a:r>
              <a:rPr lang="vi" sz="1600">
                <a:solidFill>
                  <a:srgbClr val="050400"/>
                </a:solidFill>
              </a:rPr>
              <a:t> (applies to Supervised Machine Learning Models):</a:t>
            </a:r>
            <a:endParaRPr sz="1600"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11272" t="32091" r="61030" b="54727"/>
          <a:stretch/>
        </p:blipFill>
        <p:spPr>
          <a:xfrm>
            <a:off x="2623067" y="1435000"/>
            <a:ext cx="2821559" cy="7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1410</Words>
  <Application>Microsoft Office PowerPoint</Application>
  <PresentationFormat>On-screen Show (16:9)</PresentationFormat>
  <Paragraphs>212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Arial</vt:lpstr>
      <vt:lpstr>Simple Light</vt:lpstr>
      <vt:lpstr>Introduction to Supervised Machine Learning</vt:lpstr>
      <vt:lpstr>Learning Goals</vt:lpstr>
      <vt:lpstr>What Is Machine Learning?</vt:lpstr>
      <vt:lpstr>Machine Learning in Context: AI</vt:lpstr>
      <vt:lpstr>Machine Learning in Context: AI</vt:lpstr>
      <vt:lpstr>Model: A Learning Algorithm</vt:lpstr>
      <vt:lpstr>Machine Learning in Our Daily Lives</vt:lpstr>
      <vt:lpstr>Fit Parameters vs. Hyperparameters</vt:lpstr>
      <vt:lpstr>Machine Learning Framework</vt:lpstr>
      <vt:lpstr>How Does Machine Learning Work?</vt:lpstr>
      <vt:lpstr>Machine Learning Framework</vt:lpstr>
      <vt:lpstr>How Does Machine Learning Work?</vt:lpstr>
      <vt:lpstr>How Does Machine Learning Work?</vt:lpstr>
      <vt:lpstr>Supervised Machine Learning Learning Goals</vt:lpstr>
      <vt:lpstr>Interpretation and Prediction</vt:lpstr>
      <vt:lpstr>Interpretation and Prediction</vt:lpstr>
      <vt:lpstr>Example: Regression with Housing Data</vt:lpstr>
      <vt:lpstr>Housing Data: Regression Interpretation</vt:lpstr>
      <vt:lpstr>Example: Regression with Housing Data</vt:lpstr>
      <vt:lpstr>Housing Data: Regression Prediction</vt:lpstr>
      <vt:lpstr>Classification Example: Customer Churn</vt:lpstr>
      <vt:lpstr>Two Common Approaches</vt:lpstr>
      <vt:lpstr>ML Framework: Takeaways</vt:lpstr>
      <vt:lpstr>Learning Recap</vt:lpstr>
      <vt:lpstr>Regression and Classification Examples</vt:lpstr>
      <vt:lpstr>Learning Goals </vt:lpstr>
      <vt:lpstr>Types of Supervised Learning</vt:lpstr>
      <vt:lpstr>Supervised Learning Overview</vt:lpstr>
      <vt:lpstr>Numeric Predicting: Movie Revenue</vt:lpstr>
      <vt:lpstr>Classification: Categorical Answers</vt:lpstr>
      <vt:lpstr>Classification: Predicting Spam Emails</vt:lpstr>
      <vt:lpstr>What is Needed for Classification?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cp:lastModifiedBy>Ngô Đăng Hà An</cp:lastModifiedBy>
  <cp:revision>13</cp:revision>
  <dcterms:modified xsi:type="dcterms:W3CDTF">2022-12-15T13:07:05Z</dcterms:modified>
</cp:coreProperties>
</file>